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1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half" idx="13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half" idx="14"/>
          </p:nvPr>
        </p:nvSpPr>
        <p:spPr>
          <a:xfrm>
            <a:off x="12358081" y="833053"/>
            <a:ext cx="10758605" cy="62865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1244661" y="1524000"/>
            <a:ext cx="10782301" cy="10952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12314767" y="1429600"/>
            <a:ext cx="10833102" cy="110037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1078993" y="1497954"/>
            <a:ext cx="10998201" cy="11015266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/>
          <p:nvPr>
            <p:ph type="body" sz="quarter" idx="13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4" name="“"/>
          <p:cNvSpPr txBox="1"/>
          <p:nvPr>
            <p:ph type="body" sz="quarter" idx="14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5" name="— Johnny Appleseed"/>
          <p:cNvSpPr txBox="1"/>
          <p:nvPr>
            <p:ph type="body" sz="quarter" idx="15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76" sz="38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6" name="Type a quote here."/>
          <p:cNvSpPr txBox="1"/>
          <p:nvPr>
            <p:ph type="body" sz="quarter" idx="16"/>
          </p:nvPr>
        </p:nvSpPr>
        <p:spPr>
          <a:xfrm>
            <a:off x="1257300" y="7518400"/>
            <a:ext cx="21869400" cy="14478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cap="all" spc="656" sz="82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9" sz="10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idx="13"/>
          </p:nvPr>
        </p:nvSpPr>
        <p:spPr>
          <a:xfrm>
            <a:off x="9287692" y="1473939"/>
            <a:ext cx="14798045" cy="109982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9" sz="105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Lorem ipsum"/>
          <p:cNvSpPr txBox="1"/>
          <p:nvPr>
            <p:ph type="body" sz="quarter" idx="14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pc="70" sz="3500"/>
            </a:lvl1pPr>
            <a:lvl2pPr>
              <a:spcBef>
                <a:spcPts val="4000"/>
              </a:spcBef>
              <a:defRPr spc="70" sz="3500"/>
            </a:lvl2pPr>
            <a:lvl3pPr>
              <a:spcBef>
                <a:spcPts val="4000"/>
              </a:spcBef>
              <a:defRPr spc="70" sz="3500"/>
            </a:lvl3pPr>
            <a:lvl4pPr>
              <a:spcBef>
                <a:spcPts val="4000"/>
              </a:spcBef>
              <a:defRPr spc="70" sz="3500"/>
            </a:lvl4pPr>
            <a:lvl5pPr>
              <a:spcBef>
                <a:spcPts val="4000"/>
              </a:spcBef>
              <a:defRPr spc="70"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48" sz="2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Environmetric"/>
          <p:cNvSpPr/>
          <p:nvPr/>
        </p:nvSpPr>
        <p:spPr>
          <a:xfrm>
            <a:off x="1273455" y="1535339"/>
            <a:ext cx="21837090" cy="551532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i="1" spc="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E</a:t>
            </a:r>
            <a:r>
              <a:rPr spc="260" sz="13000"/>
              <a:t>nviron</a:t>
            </a:r>
            <a:r>
              <a:t>m</a:t>
            </a:r>
            <a:r>
              <a:rPr spc="260" sz="13000"/>
              <a:t>etric</a:t>
            </a:r>
          </a:p>
        </p:txBody>
      </p:sp>
      <p:sp>
        <p:nvSpPr>
          <p:cNvPr id="159" name="Project Supervisor…"/>
          <p:cNvSpPr txBox="1"/>
          <p:nvPr/>
        </p:nvSpPr>
        <p:spPr>
          <a:xfrm>
            <a:off x="8962187" y="7967651"/>
            <a:ext cx="6459626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400">
                <a:latin typeface="Tahoma"/>
                <a:ea typeface="Tahoma"/>
                <a:cs typeface="Tahoma"/>
                <a:sym typeface="Tahoma"/>
              </a:defRPr>
            </a:pPr>
            <a:r>
              <a:t>Project Supervisor</a:t>
            </a:r>
          </a:p>
          <a:p>
            <a:pPr>
              <a:defRPr b="1" sz="4200">
                <a:latin typeface="Tahoma"/>
                <a:ea typeface="Tahoma"/>
                <a:cs typeface="Tahoma"/>
                <a:sym typeface="Tahoma"/>
              </a:defRPr>
            </a:pPr>
            <a:r>
              <a:t>Dr Shahnewaz Siddique</a:t>
            </a:r>
          </a:p>
        </p:txBody>
      </p:sp>
      <p:sp>
        <p:nvSpPr>
          <p:cNvPr id="160" name="Nuren Shams                                                                                          F M A Faisal Sakib…"/>
          <p:cNvSpPr txBox="1"/>
          <p:nvPr/>
        </p:nvSpPr>
        <p:spPr>
          <a:xfrm>
            <a:off x="3084240" y="10167343"/>
            <a:ext cx="18366496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 sz="3400">
                <a:latin typeface="Tahoma"/>
                <a:ea typeface="Tahoma"/>
                <a:cs typeface="Tahoma"/>
                <a:sym typeface="Tahoma"/>
              </a:defRPr>
            </a:pPr>
            <a:r>
              <a:t>Nuren Shams                                                                                          F M A Faisal Sakib</a:t>
            </a:r>
          </a:p>
          <a:p>
            <a:pPr>
              <a:defRPr b="1" sz="3400"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defRPr b="1" sz="3400">
                <a:latin typeface="Tahoma"/>
                <a:ea typeface="Tahoma"/>
                <a:cs typeface="Tahoma"/>
                <a:sym typeface="Tahoma"/>
              </a:defRPr>
            </a:pPr>
            <a:r>
              <a:t>Abrar Fahim                                                                                            Md. Jaber Hossain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3. Power Management System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3. Power Management System</a:t>
            </a:r>
          </a:p>
        </p:txBody>
      </p:sp>
      <p:sp>
        <p:nvSpPr>
          <p:cNvPr id="194" name="Communicates the state of the RSA &amp; instructions through a pair of digital Rx/Tx lines.…"/>
          <p:cNvSpPr txBox="1"/>
          <p:nvPr>
            <p:ph type="body" sz="half" idx="4294967295"/>
          </p:nvPr>
        </p:nvSpPr>
        <p:spPr>
          <a:xfrm>
            <a:off x="14832793" y="2415177"/>
            <a:ext cx="8694454" cy="10470057"/>
          </a:xfrm>
          <a:prstGeom prst="rect">
            <a:avLst/>
          </a:prstGeom>
        </p:spPr>
        <p:txBody>
          <a:bodyPr anchor="ctr"/>
          <a:lstStyle/>
          <a:p>
            <a:pPr marL="387047" indent="-387047" defTabSz="457200">
              <a:lnSpc>
                <a:spcPct val="107916"/>
              </a:lnSpc>
              <a:spcBef>
                <a:spcPts val="800"/>
              </a:spcBef>
              <a:defRPr b="1" spc="0" sz="32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387047" indent="-387047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Communicates the state of the RSA &amp; instructions through a pair of digital Rx/Tx lines.</a:t>
            </a:r>
          </a:p>
          <a:p>
            <a:pPr marL="387047" indent="-387047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387047" indent="-387047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The PMS also models a finite-state machine with 4 distinct states - Normal mode, Warning mode, Critical mode &amp; Hibernation mode</a:t>
            </a:r>
          </a:p>
        </p:txBody>
      </p:sp>
      <p:pic>
        <p:nvPicPr>
          <p:cNvPr id="195" name="PMS.png" descr="P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44" y="3965496"/>
            <a:ext cx="13418014" cy="66699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2504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4. Remote Sensor Array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4. Remote Sensor Array</a:t>
            </a:r>
          </a:p>
        </p:txBody>
      </p:sp>
      <p:sp>
        <p:nvSpPr>
          <p:cNvPr id="198" name="It can operate in both a temporal and spatial paradigm (Using UAV CP).…"/>
          <p:cNvSpPr txBox="1"/>
          <p:nvPr>
            <p:ph type="body" sz="half" idx="4294967295"/>
          </p:nvPr>
        </p:nvSpPr>
        <p:spPr>
          <a:xfrm>
            <a:off x="11105963" y="2415177"/>
            <a:ext cx="12421284" cy="10470057"/>
          </a:xfrm>
          <a:prstGeom prst="rect">
            <a:avLst/>
          </a:prstGeom>
        </p:spPr>
        <p:txBody>
          <a:bodyPr anchor="ctr"/>
          <a:lstStyle/>
          <a:p>
            <a:pPr marL="423333" indent="-423333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It can operate in both a temporal and spatial paradigm (Using UAV CP).</a:t>
            </a:r>
          </a:p>
          <a:p>
            <a:pPr marL="423333" indent="-423333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23333" indent="-423333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It is based on the single-producer-multi-</a:t>
            </a:r>
            <a:r>
              <a:rPr sz="3600"/>
              <a:t>consumer architecture. </a:t>
            </a:r>
            <a:endParaRPr sz="3600"/>
          </a:p>
          <a:p>
            <a:pPr marL="423333" indent="-423333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sz="3600"/>
          </a:p>
          <a:p>
            <a:pPr marL="435428" indent="-435428" defTabSz="457200">
              <a:lnSpc>
                <a:spcPct val="107916"/>
              </a:lnSpc>
              <a:spcBef>
                <a:spcPts val="800"/>
              </a:spcBef>
              <a:defRPr b="1" spc="0" sz="36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Uses the Asynchronous Remote Acquisition protocol which allows it to serve multiple clients concurrently.</a:t>
            </a:r>
          </a:p>
          <a:p>
            <a:pPr marL="435428" indent="-435428" defTabSz="457200">
              <a:lnSpc>
                <a:spcPct val="107916"/>
              </a:lnSpc>
              <a:spcBef>
                <a:spcPts val="800"/>
              </a:spcBef>
              <a:defRPr b="1" spc="0" sz="36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35428" indent="-435428" defTabSz="457200">
              <a:lnSpc>
                <a:spcPct val="107916"/>
              </a:lnSpc>
              <a:spcBef>
                <a:spcPts val="800"/>
              </a:spcBef>
              <a:defRPr b="1" spc="0" sz="36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Uses dedicated radio communication system established by a mesh network composed of XBee modems.</a:t>
            </a:r>
          </a:p>
        </p:txBody>
      </p:sp>
      <p:pic>
        <p:nvPicPr>
          <p:cNvPr id="199" name="Command Center.png" descr="Command Cen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3624" y="2420186"/>
            <a:ext cx="3498292" cy="10460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2504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4. Remote Sensor Array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4. Remote Sensor Array</a:t>
            </a:r>
          </a:p>
        </p:txBody>
      </p:sp>
      <p:sp>
        <p:nvSpPr>
          <p:cNvPr id="202" name="Uses AHRS algorithm to accurately keep track of its position.…"/>
          <p:cNvSpPr txBox="1"/>
          <p:nvPr>
            <p:ph type="body" sz="half" idx="4294967295"/>
          </p:nvPr>
        </p:nvSpPr>
        <p:spPr>
          <a:xfrm>
            <a:off x="13083468" y="2415177"/>
            <a:ext cx="10443779" cy="10470057"/>
          </a:xfrm>
          <a:prstGeom prst="rect">
            <a:avLst/>
          </a:prstGeom>
        </p:spPr>
        <p:txBody>
          <a:bodyPr anchor="ctr"/>
          <a:lstStyle/>
          <a:p>
            <a:pPr marL="435428" indent="-435428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Uses AHRS algorithm to accurately keep track of its position.</a:t>
            </a:r>
          </a:p>
          <a:p>
            <a:pPr marL="435428" indent="-435428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35428" indent="-435428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Uses a Raspberry Pi 4B 4GB model as its compute platform. It connects with various types of sensors via PolyBus interface.</a:t>
            </a:r>
          </a:p>
          <a:p>
            <a:pPr marL="435428" indent="-435428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35428" indent="-435428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PolyBus interface allows a single master controller to interface with multiple instances of the same sensor.</a:t>
            </a:r>
          </a:p>
          <a:p>
            <a:pPr marL="435428" indent="-435428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35428" indent="-435428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This helps to increase data refresh rates &amp; reduce measurement noise</a:t>
            </a:r>
          </a:p>
        </p:txBody>
      </p:sp>
      <p:pic>
        <p:nvPicPr>
          <p:cNvPr id="203" name="Command Center.png" descr="Command Cen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5212" y="2420186"/>
            <a:ext cx="3498292" cy="10460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2504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4.a. Attitude Heading Reference System"/>
          <p:cNvSpPr txBox="1"/>
          <p:nvPr>
            <p:ph type="title" idx="4294967295"/>
          </p:nvPr>
        </p:nvSpPr>
        <p:spPr>
          <a:xfrm>
            <a:off x="1257300" y="966601"/>
            <a:ext cx="21869400" cy="1787267"/>
          </a:xfrm>
          <a:prstGeom prst="rect">
            <a:avLst/>
          </a:prstGeom>
        </p:spPr>
        <p:txBody>
          <a:bodyPr/>
          <a:lstStyle>
            <a:lvl1pPr defTabSz="524637">
              <a:defRPr b="1" spc="142" sz="7128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4.a. Attitude Heading Reference System</a:t>
            </a:r>
          </a:p>
        </p:txBody>
      </p:sp>
      <p:pic>
        <p:nvPicPr>
          <p:cNvPr id="206" name="AHRS.png" descr="AH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8288" y="2371438"/>
            <a:ext cx="7595966" cy="102958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25049"/>
              </a:srgbClr>
            </a:outerShdw>
          </a:effectLst>
        </p:spPr>
      </p:pic>
      <p:sp>
        <p:nvSpPr>
          <p:cNvPr id="207" name="Provides the proper positioning of the UAV by using raw accelerometer, gyroscope &amp; magnetometer data.…"/>
          <p:cNvSpPr txBox="1"/>
          <p:nvPr>
            <p:ph type="body" idx="4294967295"/>
          </p:nvPr>
        </p:nvSpPr>
        <p:spPr>
          <a:xfrm>
            <a:off x="10337038" y="2415177"/>
            <a:ext cx="13190209" cy="10470057"/>
          </a:xfrm>
          <a:prstGeom prst="rect">
            <a:avLst/>
          </a:prstGeom>
        </p:spPr>
        <p:txBody>
          <a:bodyPr anchor="ctr"/>
          <a:lstStyle/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Provides the proper positioning of the UAV by using raw accelerometer, gyroscope &amp; magnetometer data.</a:t>
            </a: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To remove noise from the raw accelerometer &amp; gyroscope data 2D Linear Kalman filter is used.</a:t>
            </a: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From raw  accelerometer &amp; gyroscope data absolute NED acceleration is calculated.</a:t>
            </a: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Using the absolute NED acceleration along with accelerometer, gyroscope &amp; magnetometer derived attitude and heading the location of UAV is calculated in Earth Centered Earth Fixed (ECEF) coordinate.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5. Command Center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5. Command Center</a:t>
            </a:r>
          </a:p>
        </p:txBody>
      </p:sp>
      <p:sp>
        <p:nvSpPr>
          <p:cNvPr id="210" name="Connects the EnvironMetric’s front end (Dashboard) with its backend (RSA).…"/>
          <p:cNvSpPr txBox="1"/>
          <p:nvPr>
            <p:ph type="body" sz="half" idx="4294967295"/>
          </p:nvPr>
        </p:nvSpPr>
        <p:spPr>
          <a:xfrm>
            <a:off x="10370345" y="3673532"/>
            <a:ext cx="13104510" cy="8853334"/>
          </a:xfrm>
          <a:prstGeom prst="rect">
            <a:avLst/>
          </a:prstGeom>
        </p:spPr>
        <p:txBody>
          <a:bodyPr/>
          <a:lstStyle/>
          <a:p>
            <a:pPr marL="414866" indent="-414866" defTabSz="634745">
              <a:spcBef>
                <a:spcPts val="4700"/>
              </a:spcBef>
              <a:defRPr b="1" spc="68" sz="3430">
                <a:latin typeface="Tahoma"/>
                <a:ea typeface="Tahoma"/>
                <a:cs typeface="Tahoma"/>
                <a:sym typeface="Tahoma"/>
              </a:defRPr>
            </a:pPr>
            <a:r>
              <a:t>Connects the EnvironMetric</a:t>
            </a:r>
            <a:r>
              <a:t>’</a:t>
            </a:r>
            <a:r>
              <a:t>s front end (Dashboard) with its backend (RSA).</a:t>
            </a:r>
          </a:p>
          <a:p>
            <a:pPr marL="414866" indent="-414866" defTabSz="634745">
              <a:spcBef>
                <a:spcPts val="4700"/>
              </a:spcBef>
              <a:defRPr b="1" spc="68" sz="3430">
                <a:latin typeface="Tahoma"/>
                <a:ea typeface="Tahoma"/>
                <a:cs typeface="Tahoma"/>
                <a:sym typeface="Tahoma"/>
              </a:defRPr>
            </a:pPr>
            <a:r>
              <a:t>It abstracts </a:t>
            </a:r>
            <a:r>
              <a:rPr>
                <a:uFill>
                  <a:solidFill>
                    <a:srgbClr val="FF0000"/>
                  </a:solidFill>
                </a:uFill>
              </a:rPr>
              <a:t>the entire mechanism of collecting, filtering, processing, packaging and transmitting the requested piece of data.</a:t>
            </a:r>
            <a:endParaRPr>
              <a:uFill>
                <a:solidFill>
                  <a:srgbClr val="FF0000"/>
                </a:solidFill>
              </a:uFill>
            </a:endParaRPr>
          </a:p>
          <a:p>
            <a:pPr marL="414866" indent="-414866" defTabSz="634745">
              <a:spcBef>
                <a:spcPts val="4700"/>
              </a:spcBef>
              <a:defRPr b="1" spc="68" sz="3430"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uFill>
                  <a:solidFill>
                    <a:srgbClr val="FF0000"/>
                  </a:solidFill>
                </a:uFill>
              </a:rPr>
              <a:t>The Command language has a close resemblance with UNIX bash.</a:t>
            </a:r>
            <a:endParaRPr>
              <a:uFill>
                <a:solidFill>
                  <a:srgbClr val="FF0000"/>
                </a:solidFill>
              </a:uFill>
            </a:endParaRPr>
          </a:p>
          <a:p>
            <a:pPr marL="414866" indent="-414866" defTabSz="634745">
              <a:spcBef>
                <a:spcPts val="4700"/>
              </a:spcBef>
              <a:defRPr b="1" spc="68" sz="3430">
                <a:latin typeface="Tahoma"/>
                <a:ea typeface="Tahoma"/>
                <a:cs typeface="Tahoma"/>
                <a:sym typeface="Tahoma"/>
              </a:defRPr>
            </a:pPr>
            <a:r>
              <a:t>It is a standalone API-like module, complete with its own interpreter.</a:t>
            </a:r>
          </a:p>
          <a:p>
            <a:pPr marL="414866" indent="-414866" defTabSz="634745">
              <a:spcBef>
                <a:spcPts val="4700"/>
              </a:spcBef>
              <a:defRPr b="1" spc="68" sz="3430">
                <a:latin typeface="Tahoma"/>
                <a:ea typeface="Tahoma"/>
                <a:cs typeface="Tahoma"/>
                <a:sym typeface="Tahoma"/>
              </a:defRPr>
            </a:pPr>
            <a:r>
              <a:t>It also provides advance features  to technical operators to configure, debug, diagnose &amp; benchmark the RSA.</a:t>
            </a:r>
          </a:p>
        </p:txBody>
      </p:sp>
      <p:pic>
        <p:nvPicPr>
          <p:cNvPr id="211" name="RSA.png" descr="RSA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79789" y="4063113"/>
            <a:ext cx="8939325" cy="71743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he Dashboard is another layer of abstraction on top of the command centre.…"/>
          <p:cNvSpPr txBox="1"/>
          <p:nvPr>
            <p:ph type="body" sz="half" idx="4294967295"/>
          </p:nvPr>
        </p:nvSpPr>
        <p:spPr>
          <a:xfrm>
            <a:off x="12214904" y="2415177"/>
            <a:ext cx="11312344" cy="10470057"/>
          </a:xfrm>
          <a:prstGeom prst="rect">
            <a:avLst/>
          </a:prstGeom>
        </p:spPr>
        <p:txBody>
          <a:bodyPr anchor="ctr"/>
          <a:lstStyle/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The Dashboard is another layer of abstraction on top of the command centre.</a:t>
            </a: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The Dashboard GUI has three key components for data acquisition and visualization.</a:t>
            </a: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The Vernier uses the underlying Command Center API to provide a simple to use GUI to collect environmental data and pushes them to PermaData for archival.</a:t>
            </a:r>
          </a:p>
        </p:txBody>
      </p:sp>
      <p:sp>
        <p:nvSpPr>
          <p:cNvPr id="214" name="6. DashBoard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6. DashBoard</a:t>
            </a:r>
          </a:p>
        </p:txBody>
      </p:sp>
      <p:pic>
        <p:nvPicPr>
          <p:cNvPr id="215" name="Dashboard.png" descr="Dashbo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836" y="4452314"/>
            <a:ext cx="10556294" cy="48113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he Explorer pulls data from PermaData archival  for visualization through heatmaps.…"/>
          <p:cNvSpPr txBox="1"/>
          <p:nvPr>
            <p:ph type="body" sz="half" idx="4294967295"/>
          </p:nvPr>
        </p:nvSpPr>
        <p:spPr>
          <a:xfrm>
            <a:off x="12214904" y="2415177"/>
            <a:ext cx="11312344" cy="10470057"/>
          </a:xfrm>
          <a:prstGeom prst="rect">
            <a:avLst/>
          </a:prstGeom>
        </p:spPr>
        <p:txBody>
          <a:bodyPr anchor="ctr"/>
          <a:lstStyle/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The Explorer pulls data from PermaData archival  for visualization through heatmaps.</a:t>
            </a: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TheDiagnostics is used to receive raw data from the sensors in a text format.</a:t>
            </a: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 Considering the non-technical people’s usage this easy to use GUI based platform was built. </a:t>
            </a:r>
          </a:p>
        </p:txBody>
      </p:sp>
      <p:sp>
        <p:nvSpPr>
          <p:cNvPr id="218" name="6. DashBoard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6. DashBoard</a:t>
            </a:r>
          </a:p>
        </p:txBody>
      </p:sp>
      <p:pic>
        <p:nvPicPr>
          <p:cNvPr id="219" name="Dashboard.png" descr="Dashbo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836" y="4452314"/>
            <a:ext cx="10556294" cy="48113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7. PermaData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7. PermaData</a:t>
            </a:r>
          </a:p>
        </p:txBody>
      </p:sp>
      <p:sp>
        <p:nvSpPr>
          <p:cNvPr id="222" name="PermaData, short for Permanent Data Storage, is a tensor-based data archive interface currently implemented by using Google’s BigQuery Service.…"/>
          <p:cNvSpPr txBox="1"/>
          <p:nvPr>
            <p:ph type="body" sz="half" idx="4294967295"/>
          </p:nvPr>
        </p:nvSpPr>
        <p:spPr>
          <a:xfrm>
            <a:off x="15240930" y="2415177"/>
            <a:ext cx="8286317" cy="10470057"/>
          </a:xfrm>
          <a:prstGeom prst="rect">
            <a:avLst/>
          </a:prstGeom>
        </p:spPr>
        <p:txBody>
          <a:bodyPr anchor="ctr"/>
          <a:lstStyle/>
          <a:p>
            <a:pPr marL="423333" indent="-423333">
              <a:defRPr spc="70" sz="3500"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PermaData, short for Permanent Data Storage, is a tensor-based data archive interface currently implemented by using Google</a:t>
            </a:r>
            <a:r>
              <a:t>’</a:t>
            </a:r>
            <a:r>
              <a:t>s BigQuery Service.</a:t>
            </a: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 A key-value tensor-based data storage schema was chosen because of the flexibility it offers in-terms adding/removing measurement metrics during runtime, albeit at the cost of query efficiency.</a:t>
            </a:r>
          </a:p>
        </p:txBody>
      </p:sp>
      <p:pic>
        <p:nvPicPr>
          <p:cNvPr id="223" name="ParmaDataERDiagramTrans.png" descr="ParmaDataERDiagramTra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011" y="3459830"/>
            <a:ext cx="13936042" cy="89108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24" name="Figure: Entity Relationship Diagram of PermaData Database."/>
          <p:cNvSpPr txBox="1"/>
          <p:nvPr/>
        </p:nvSpPr>
        <p:spPr>
          <a:xfrm>
            <a:off x="3578416" y="12293944"/>
            <a:ext cx="856603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Figure: Entity Relationship Diagram of PermaData Database.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8. Interpolation Engine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8. Interpolation Engine</a:t>
            </a:r>
          </a:p>
        </p:txBody>
      </p:sp>
      <p:sp>
        <p:nvSpPr>
          <p:cNvPr id="227" name="It is a universal function approximator that’s implemented using a fully-connected feed-forward artificial neural network (FC-FF-ANN) to convert discreet data points to continuous data.…"/>
          <p:cNvSpPr txBox="1"/>
          <p:nvPr>
            <p:ph type="body" sz="half" idx="4294967295"/>
          </p:nvPr>
        </p:nvSpPr>
        <p:spPr>
          <a:xfrm>
            <a:off x="14842573" y="2415177"/>
            <a:ext cx="8684675" cy="10470057"/>
          </a:xfrm>
          <a:prstGeom prst="rect">
            <a:avLst/>
          </a:prstGeom>
        </p:spPr>
        <p:txBody>
          <a:bodyPr anchor="ctr"/>
          <a:lstStyle/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It is a universal function approximator that’s implemented using a fully-connected feed-forward artificial neural network (FC-FF-ANN) to convert discreet data points to continuous data.</a:t>
            </a: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Heatmaps require continuous data, but due to the limitations in the sensors’ data acquisition capabilities, they are only able to provide discrete data points.</a:t>
            </a:r>
          </a:p>
        </p:txBody>
      </p:sp>
      <p:sp>
        <p:nvSpPr>
          <p:cNvPr id="228" name="Figure 1: Scatterplot of discrete sensor data"/>
          <p:cNvSpPr txBox="1"/>
          <p:nvPr/>
        </p:nvSpPr>
        <p:spPr>
          <a:xfrm>
            <a:off x="1876075" y="7356969"/>
            <a:ext cx="441452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lnSpc>
                <a:spcPts val="3800"/>
              </a:lnSpc>
              <a:spcBef>
                <a:spcPts val="1200"/>
              </a:spcBef>
              <a:defRPr sz="1466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1700"/>
              <a:t>Figure 1: Scatterplot of discrete sensor data</a:t>
            </a:r>
            <a:r>
              <a:t>  </a:t>
            </a:r>
          </a:p>
        </p:txBody>
      </p:sp>
      <p:sp>
        <p:nvSpPr>
          <p:cNvPr id="229" name="Figure 2: Heatmap of continuous data (intermediate stage)"/>
          <p:cNvSpPr txBox="1"/>
          <p:nvPr/>
        </p:nvSpPr>
        <p:spPr>
          <a:xfrm>
            <a:off x="7786033" y="7318869"/>
            <a:ext cx="578095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lnSpc>
                <a:spcPts val="3800"/>
              </a:lnSpc>
              <a:spcBef>
                <a:spcPts val="1200"/>
              </a:spcBef>
              <a:defRPr sz="1466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1700"/>
              <a:t>Figure 2: Heatmap of continuous data (intermediate stage)</a:t>
            </a:r>
            <a: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30" name="Figure 3: Heatmap of continuous data (final stage)"/>
          <p:cNvSpPr txBox="1"/>
          <p:nvPr/>
        </p:nvSpPr>
        <p:spPr>
          <a:xfrm>
            <a:off x="5034867" y="12166269"/>
            <a:ext cx="5018225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 defTabSz="457200">
              <a:lnSpc>
                <a:spcPts val="3800"/>
              </a:lnSpc>
              <a:spcBef>
                <a:spcPts val="1200"/>
              </a:spcBef>
              <a:defRPr sz="17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Figure 3: Heatmap of continuous data (final stage) </a:t>
            </a:r>
          </a:p>
        </p:txBody>
      </p:sp>
      <p:pic>
        <p:nvPicPr>
          <p:cNvPr id="231" name="27.png" descr="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3200" y="3263900"/>
            <a:ext cx="5676900" cy="378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53.png" descr="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0600" y="8115300"/>
            <a:ext cx="5676900" cy="378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Raw.png" descr="R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200" y="3263900"/>
            <a:ext cx="5676900" cy="378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>
            <a:off x="7144730" y="5528564"/>
            <a:ext cx="633040" cy="1"/>
          </a:xfrm>
          <a:prstGeom prst="line">
            <a:avLst/>
          </a:prstGeom>
          <a:ln w="889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35" name="Line"/>
          <p:cNvSpPr/>
          <p:nvPr/>
        </p:nvSpPr>
        <p:spPr>
          <a:xfrm flipH="1">
            <a:off x="10488877" y="10746378"/>
            <a:ext cx="3888312" cy="1"/>
          </a:xfrm>
          <a:prstGeom prst="line">
            <a:avLst/>
          </a:prstGeom>
          <a:ln w="889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36" name="Line"/>
          <p:cNvSpPr/>
          <p:nvPr/>
        </p:nvSpPr>
        <p:spPr>
          <a:xfrm flipV="1">
            <a:off x="14331949" y="5155269"/>
            <a:ext cx="1" cy="5592370"/>
          </a:xfrm>
          <a:prstGeom prst="line">
            <a:avLst/>
          </a:prstGeom>
          <a:ln w="889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37" name="Line"/>
          <p:cNvSpPr/>
          <p:nvPr/>
        </p:nvSpPr>
        <p:spPr>
          <a:xfrm flipH="1">
            <a:off x="13499349" y="5156199"/>
            <a:ext cx="878347" cy="1"/>
          </a:xfrm>
          <a:prstGeom prst="line">
            <a:avLst/>
          </a:prstGeom>
          <a:ln w="889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8. Interpolation Engine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8. Interpolation Engine</a:t>
            </a:r>
          </a:p>
        </p:txBody>
      </p:sp>
      <p:sp>
        <p:nvSpPr>
          <p:cNvPr id="240" name="The interpolation engine takes these discrete data points, splits them into an 80/20 ratio.…"/>
          <p:cNvSpPr txBox="1"/>
          <p:nvPr>
            <p:ph type="body" sz="half" idx="4294967295"/>
          </p:nvPr>
        </p:nvSpPr>
        <p:spPr>
          <a:xfrm>
            <a:off x="14842573" y="2415177"/>
            <a:ext cx="8684675" cy="10470057"/>
          </a:xfrm>
          <a:prstGeom prst="rect">
            <a:avLst/>
          </a:prstGeom>
        </p:spPr>
        <p:txBody>
          <a:bodyPr anchor="ctr"/>
          <a:lstStyle/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The interpolation engine takes these discrete data points, splits them into an 80/20 ratio.</a:t>
            </a: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The</a:t>
            </a:r>
            <a:r>
              <a:rPr>
                <a:solidFill>
                  <a:srgbClr val="365B9D"/>
                </a:solidFill>
              </a:rPr>
              <a:t> </a:t>
            </a:r>
            <a:r>
              <a:t>bigger split is used to train a FC-FF-ANN model which behaves like a universal function approximator.</a:t>
            </a:r>
          </a:p>
          <a:p>
            <a:pPr marL="423333" indent="-423333"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t>The smaller split is used to determine the correct model complexity to achieve a proper bias-variance balance.</a:t>
            </a:r>
          </a:p>
        </p:txBody>
      </p:sp>
      <p:sp>
        <p:nvSpPr>
          <p:cNvPr id="241" name="Figure 1: Scatterplot of discrete sensor data"/>
          <p:cNvSpPr txBox="1"/>
          <p:nvPr/>
        </p:nvSpPr>
        <p:spPr>
          <a:xfrm>
            <a:off x="1876075" y="7356969"/>
            <a:ext cx="441452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lnSpc>
                <a:spcPts val="3800"/>
              </a:lnSpc>
              <a:spcBef>
                <a:spcPts val="1200"/>
              </a:spcBef>
              <a:defRPr sz="1466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1700"/>
              <a:t>Figure 1: Scatterplot of discrete sensor data</a:t>
            </a:r>
            <a:r>
              <a:t>  </a:t>
            </a:r>
          </a:p>
        </p:txBody>
      </p:sp>
      <p:sp>
        <p:nvSpPr>
          <p:cNvPr id="242" name="Figure 2: Heatmap of continuous data (intermediate stage)"/>
          <p:cNvSpPr txBox="1"/>
          <p:nvPr/>
        </p:nvSpPr>
        <p:spPr>
          <a:xfrm>
            <a:off x="7786033" y="7318869"/>
            <a:ext cx="578095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lnSpc>
                <a:spcPts val="3800"/>
              </a:lnSpc>
              <a:spcBef>
                <a:spcPts val="1200"/>
              </a:spcBef>
              <a:defRPr sz="1466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1700"/>
              <a:t>Figure 2: Heatmap of continuous data (intermediate stage)</a:t>
            </a:r>
            <a: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43" name="Figure 3: Heatmap of continuous data (final stage)"/>
          <p:cNvSpPr txBox="1"/>
          <p:nvPr/>
        </p:nvSpPr>
        <p:spPr>
          <a:xfrm>
            <a:off x="5034867" y="12166269"/>
            <a:ext cx="5018225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 defTabSz="457200">
              <a:lnSpc>
                <a:spcPts val="3800"/>
              </a:lnSpc>
              <a:spcBef>
                <a:spcPts val="1200"/>
              </a:spcBef>
              <a:defRPr sz="17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Figure 3: Heatmap of continuous data (final stage) </a:t>
            </a:r>
          </a:p>
        </p:txBody>
      </p:sp>
      <p:pic>
        <p:nvPicPr>
          <p:cNvPr id="244" name="27.png" descr="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3200" y="3263900"/>
            <a:ext cx="5676900" cy="378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53.png" descr="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0600" y="8115300"/>
            <a:ext cx="5676900" cy="378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Raw.png" descr="R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200" y="3263900"/>
            <a:ext cx="5676900" cy="378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Line"/>
          <p:cNvSpPr/>
          <p:nvPr/>
        </p:nvSpPr>
        <p:spPr>
          <a:xfrm>
            <a:off x="7144730" y="5528564"/>
            <a:ext cx="633040" cy="1"/>
          </a:xfrm>
          <a:prstGeom prst="line">
            <a:avLst/>
          </a:prstGeom>
          <a:ln w="889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48" name="Line"/>
          <p:cNvSpPr/>
          <p:nvPr/>
        </p:nvSpPr>
        <p:spPr>
          <a:xfrm flipH="1">
            <a:off x="10488877" y="10746378"/>
            <a:ext cx="3888312" cy="1"/>
          </a:xfrm>
          <a:prstGeom prst="line">
            <a:avLst/>
          </a:prstGeom>
          <a:ln w="889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49" name="Line"/>
          <p:cNvSpPr/>
          <p:nvPr/>
        </p:nvSpPr>
        <p:spPr>
          <a:xfrm flipV="1">
            <a:off x="14331949" y="5155269"/>
            <a:ext cx="1" cy="5592370"/>
          </a:xfrm>
          <a:prstGeom prst="line">
            <a:avLst/>
          </a:prstGeom>
          <a:ln w="889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50" name="Line"/>
          <p:cNvSpPr/>
          <p:nvPr/>
        </p:nvSpPr>
        <p:spPr>
          <a:xfrm flipH="1">
            <a:off x="13499349" y="5156199"/>
            <a:ext cx="878347" cy="1"/>
          </a:xfrm>
          <a:prstGeom prst="line">
            <a:avLst/>
          </a:prstGeom>
          <a:ln w="889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RRENT SITUATION:…"/>
          <p:cNvSpPr txBox="1"/>
          <p:nvPr>
            <p:ph type="body" sz="half" idx="4294967295"/>
          </p:nvPr>
        </p:nvSpPr>
        <p:spPr>
          <a:xfrm>
            <a:off x="869276" y="2387052"/>
            <a:ext cx="8286317" cy="10470058"/>
          </a:xfrm>
          <a:prstGeom prst="rect">
            <a:avLst/>
          </a:prstGeom>
        </p:spPr>
        <p:txBody>
          <a:bodyPr anchor="ctr"/>
          <a:lstStyle/>
          <a:p>
            <a:pPr marL="0" indent="0" defTabSz="634745">
              <a:spcBef>
                <a:spcPts val="4700"/>
              </a:spcBef>
              <a:buClrTx/>
              <a:buSzTx/>
              <a:buNone/>
              <a:defRPr b="1" spc="70" sz="3528" u="sng">
                <a:solidFill>
                  <a:srgbClr val="005493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CURRENT SITUATION:</a:t>
            </a:r>
          </a:p>
          <a:p>
            <a:pPr marL="414866" indent="-414866" defTabSz="896111">
              <a:lnSpc>
                <a:spcPct val="108000"/>
              </a:lnSpc>
              <a:spcBef>
                <a:spcPts val="900"/>
              </a:spcBef>
              <a:buClr>
                <a:schemeClr val="accent5">
                  <a:satOff val="-10854"/>
                  <a:lumOff val="-10463"/>
                </a:schemeClr>
              </a:buClr>
              <a:defRPr b="1" cap="all" spc="0" sz="3430"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14866" indent="-414866" defTabSz="896111">
              <a:lnSpc>
                <a:spcPct val="120000"/>
              </a:lnSpc>
              <a:spcBef>
                <a:spcPts val="900"/>
              </a:spcBef>
              <a:buClr>
                <a:schemeClr val="accent5">
                  <a:satOff val="-10854"/>
                  <a:lumOff val="-10463"/>
                </a:schemeClr>
              </a:buClr>
              <a:defRPr b="1" cap="all" spc="0" sz="3430">
                <a:latin typeface="Tahoma"/>
                <a:ea typeface="Tahoma"/>
                <a:cs typeface="Tahoma"/>
                <a:sym typeface="Tahoma"/>
              </a:defRPr>
            </a:pPr>
            <a:r>
              <a:t>Dhaka air pollution today world's worst </a:t>
            </a:r>
            <a:r>
              <a:rPr>
                <a:solidFill>
                  <a:srgbClr val="5B5854">
                    <a:alpha val="24628"/>
                  </a:srgbClr>
                </a:solidFill>
              </a:rPr>
              <a:t>–</a:t>
            </a:r>
            <a:r>
              <a:t> </a:t>
            </a:r>
            <a:r>
              <a:rPr>
                <a:solidFill>
                  <a:srgbClr val="5B5854">
                    <a:alpha val="24954"/>
                  </a:srgbClr>
                </a:solidFill>
              </a:rPr>
              <a:t>Dhaka Tribune, February 2019</a:t>
            </a:r>
            <a:endParaRPr>
              <a:solidFill>
                <a:srgbClr val="5B5854">
                  <a:alpha val="24954"/>
                </a:srgbClr>
              </a:solidFill>
            </a:endParaRPr>
          </a:p>
          <a:p>
            <a:pPr marL="414866" indent="-414866" defTabSz="896111">
              <a:lnSpc>
                <a:spcPct val="120000"/>
              </a:lnSpc>
              <a:spcBef>
                <a:spcPts val="900"/>
              </a:spcBef>
              <a:buClr>
                <a:schemeClr val="accent5">
                  <a:satOff val="-10854"/>
                  <a:lumOff val="-10463"/>
                </a:schemeClr>
              </a:buClr>
              <a:defRPr b="1" cap="all" spc="0" sz="3430">
                <a:latin typeface="Tahoma"/>
                <a:ea typeface="Tahoma"/>
                <a:cs typeface="Tahoma"/>
                <a:sym typeface="Tahoma"/>
              </a:defRPr>
            </a:pPr>
            <a:r>
              <a:t>Dhaka ranks worst in Air Quality Index </a:t>
            </a:r>
            <a:r>
              <a:rPr>
                <a:solidFill>
                  <a:srgbClr val="5B5854">
                    <a:alpha val="24954"/>
                  </a:srgbClr>
                </a:solidFill>
              </a:rPr>
              <a:t>–</a:t>
            </a:r>
            <a:r>
              <a:t> </a:t>
            </a:r>
            <a:r>
              <a:rPr>
                <a:solidFill>
                  <a:srgbClr val="5B5854">
                    <a:alpha val="24954"/>
                  </a:srgbClr>
                </a:solidFill>
              </a:rPr>
              <a:t>The Independent, March 2019</a:t>
            </a:r>
            <a:endParaRPr>
              <a:solidFill>
                <a:srgbClr val="5B5854">
                  <a:alpha val="24954"/>
                </a:srgbClr>
              </a:solidFill>
            </a:endParaRPr>
          </a:p>
          <a:p>
            <a:pPr marL="414866" indent="-414866" defTabSz="896111">
              <a:lnSpc>
                <a:spcPct val="120000"/>
              </a:lnSpc>
              <a:spcBef>
                <a:spcPts val="900"/>
              </a:spcBef>
              <a:buClr>
                <a:schemeClr val="accent5">
                  <a:satOff val="-10854"/>
                  <a:lumOff val="-10463"/>
                </a:schemeClr>
              </a:buClr>
              <a:defRPr b="1" cap="all" spc="0" sz="3430">
                <a:latin typeface="Tahoma"/>
                <a:ea typeface="Tahoma"/>
                <a:cs typeface="Tahoma"/>
                <a:sym typeface="Tahoma"/>
              </a:defRPr>
            </a:pPr>
            <a:r>
              <a:t>Global survey says Bangladesh has most polluted air; Dhaka 2nd most polluted capital city </a:t>
            </a:r>
            <a:r>
              <a:rPr>
                <a:solidFill>
                  <a:srgbClr val="5B5854">
                    <a:alpha val="24954"/>
                  </a:srgbClr>
                </a:solidFill>
              </a:rPr>
              <a:t>–</a:t>
            </a:r>
            <a:r>
              <a:t> </a:t>
            </a:r>
            <a:r>
              <a:rPr>
                <a:solidFill>
                  <a:srgbClr val="5B5854">
                    <a:alpha val="24954"/>
                  </a:srgbClr>
                </a:solidFill>
              </a:rPr>
              <a:t>The Daily Star, March 2019</a:t>
            </a:r>
            <a:endParaRPr>
              <a:solidFill>
                <a:srgbClr val="5B5854">
                  <a:alpha val="24954"/>
                </a:srgbClr>
              </a:solidFill>
            </a:endParaRPr>
          </a:p>
          <a:p>
            <a:pPr marL="414866" indent="-414866" defTabSz="896111">
              <a:lnSpc>
                <a:spcPct val="120000"/>
              </a:lnSpc>
              <a:spcBef>
                <a:spcPts val="900"/>
              </a:spcBef>
              <a:buClr>
                <a:schemeClr val="accent5">
                  <a:satOff val="-10854"/>
                  <a:lumOff val="-10463"/>
                </a:schemeClr>
              </a:buClr>
              <a:defRPr b="1" cap="all" spc="0" sz="3430">
                <a:latin typeface="Tahoma"/>
                <a:ea typeface="Tahoma"/>
                <a:cs typeface="Tahoma"/>
                <a:sym typeface="Tahoma"/>
              </a:defRPr>
            </a:pPr>
            <a:r>
              <a:t>Air pollution killed 1.23 lakh in 2017 </a:t>
            </a:r>
            <a:r>
              <a:rPr>
                <a:solidFill>
                  <a:srgbClr val="5B5854">
                    <a:alpha val="24954"/>
                  </a:srgbClr>
                </a:solidFill>
              </a:rPr>
              <a:t>–</a:t>
            </a:r>
            <a:r>
              <a:t> </a:t>
            </a:r>
            <a:r>
              <a:rPr>
                <a:solidFill>
                  <a:srgbClr val="5B5854">
                    <a:alpha val="24954"/>
                  </a:srgbClr>
                </a:solidFill>
              </a:rPr>
              <a:t>The Daily Star, April 2019</a:t>
            </a:r>
          </a:p>
        </p:txBody>
      </p:sp>
      <p:sp>
        <p:nvSpPr>
          <p:cNvPr id="163" name="SOURCES OF AIR POLLUTION:…"/>
          <p:cNvSpPr txBox="1"/>
          <p:nvPr/>
        </p:nvSpPr>
        <p:spPr>
          <a:xfrm>
            <a:off x="10059527" y="2409574"/>
            <a:ext cx="13461349" cy="520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590">
              <a:spcBef>
                <a:spcPts val="3900"/>
              </a:spcBef>
              <a:defRPr b="1" spc="59" sz="2988" u="sng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SOURCES OF AIR POLLUTION:</a:t>
            </a:r>
          </a:p>
          <a:p>
            <a:pPr marL="189737" indent="-189737" algn="l" defTabSz="758951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defRPr b="1" cap="all" sz="2905">
                <a:latin typeface="Tahoma"/>
                <a:ea typeface="Tahoma"/>
                <a:cs typeface="Tahoma"/>
                <a:sym typeface="Tahoma"/>
              </a:defRPr>
            </a:pPr>
            <a:r>
              <a:t>Power plants &amp; metal industry </a:t>
            </a:r>
            <a:r>
              <a:rPr>
                <a:solidFill>
                  <a:srgbClr val="5B5854">
                    <a:alpha val="50000"/>
                  </a:srgbClr>
                </a:solidFill>
              </a:rPr>
              <a:t>–</a:t>
            </a:r>
            <a:r>
              <a:t> </a:t>
            </a:r>
            <a:r>
              <a:rPr>
                <a:solidFill>
                  <a:srgbClr val="5B5854">
                    <a:alpha val="50000"/>
                  </a:srgbClr>
                </a:solidFill>
              </a:rPr>
              <a:t>source of metal oxide emissions</a:t>
            </a:r>
            <a:endParaRPr>
              <a:solidFill>
                <a:srgbClr val="5B5854">
                  <a:alpha val="50000"/>
                </a:srgbClr>
              </a:solidFill>
            </a:endParaRPr>
          </a:p>
          <a:p>
            <a:pPr marL="189737" indent="-189737" algn="l" defTabSz="758951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defRPr b="1" cap="all" sz="2905">
                <a:latin typeface="Tahoma"/>
                <a:ea typeface="Tahoma"/>
                <a:cs typeface="Tahoma"/>
                <a:sym typeface="Tahoma"/>
              </a:defRPr>
            </a:pPr>
            <a:r>
              <a:t>Tannery, plastics &amp; petroleum Industry </a:t>
            </a:r>
            <a:r>
              <a:rPr>
                <a:solidFill>
                  <a:srgbClr val="5B5854">
                    <a:alpha val="50000"/>
                  </a:srgbClr>
                </a:solidFill>
              </a:rPr>
              <a:t>–</a:t>
            </a:r>
            <a:r>
              <a:t> </a:t>
            </a:r>
            <a:r>
              <a:rPr>
                <a:solidFill>
                  <a:srgbClr val="5B5854">
                    <a:alpha val="50000"/>
                  </a:srgbClr>
                </a:solidFill>
              </a:rPr>
              <a:t>major source of volatile organic compound emission</a:t>
            </a:r>
            <a:endParaRPr>
              <a:solidFill>
                <a:srgbClr val="5B5854">
                  <a:alpha val="50000"/>
                </a:srgbClr>
              </a:solidFill>
            </a:endParaRPr>
          </a:p>
          <a:p>
            <a:pPr marL="189737" indent="-189737" algn="l" defTabSz="758951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defRPr b="1" cap="all" sz="2905">
                <a:latin typeface="Tahoma"/>
                <a:ea typeface="Tahoma"/>
                <a:cs typeface="Tahoma"/>
                <a:sym typeface="Tahoma"/>
              </a:defRPr>
            </a:pPr>
            <a:r>
              <a:t>Cement, construction &amp; demolition industry</a:t>
            </a:r>
            <a:r>
              <a:rPr>
                <a:solidFill>
                  <a:srgbClr val="5B5854">
                    <a:alpha val="50000"/>
                  </a:srgbClr>
                </a:solidFill>
              </a:rPr>
              <a:t> – primary source of particulate matter emission</a:t>
            </a:r>
            <a:endParaRPr>
              <a:solidFill>
                <a:srgbClr val="5B5854">
                  <a:alpha val="50000"/>
                </a:srgbClr>
              </a:solidFill>
            </a:endParaRPr>
          </a:p>
          <a:p>
            <a:pPr marL="189737" indent="-189737" algn="l" defTabSz="758951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defRPr b="1" cap="all" sz="2905">
                <a:latin typeface="Tahoma"/>
                <a:ea typeface="Tahoma"/>
                <a:cs typeface="Tahoma"/>
                <a:sym typeface="Tahoma"/>
              </a:defRPr>
            </a:pPr>
            <a:r>
              <a:t>Fossil fuel powered industries &amp; unregulated internal combustion engine powered vehicles </a:t>
            </a:r>
            <a:r>
              <a:rPr>
                <a:solidFill>
                  <a:srgbClr val="5B5854">
                    <a:alpha val="50000"/>
                  </a:srgbClr>
                </a:solidFill>
              </a:rPr>
              <a:t>– emit carbon-dioxide</a:t>
            </a:r>
          </a:p>
        </p:txBody>
      </p:sp>
      <p:sp>
        <p:nvSpPr>
          <p:cNvPr id="164" name="EFFECTS OF AIR POLLUTION:…"/>
          <p:cNvSpPr txBox="1"/>
          <p:nvPr/>
        </p:nvSpPr>
        <p:spPr>
          <a:xfrm>
            <a:off x="10059527" y="8133363"/>
            <a:ext cx="13461349" cy="4700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3498">
              <a:spcBef>
                <a:spcPts val="4100"/>
              </a:spcBef>
              <a:defRPr b="1" spc="62" sz="3132" u="sng">
                <a:solidFill>
                  <a:srgbClr val="9411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EFFECTS OF AIR POLLUTION:</a:t>
            </a:r>
          </a:p>
          <a:p>
            <a:pPr marL="368300" indent="-368300" algn="l" defTabSz="795527">
              <a:lnSpc>
                <a:spcPct val="120000"/>
              </a:lnSpc>
              <a:spcBef>
                <a:spcPts val="800"/>
              </a:spcBef>
              <a:buClr>
                <a:schemeClr val="accent5">
                  <a:satOff val="-10854"/>
                  <a:lumOff val="-10463"/>
                </a:schemeClr>
              </a:buClr>
              <a:buSzPct val="75000"/>
              <a:buChar char="•"/>
              <a:defRPr b="1" cap="all" sz="3045">
                <a:latin typeface="Tahoma"/>
                <a:ea typeface="Tahoma"/>
                <a:cs typeface="Tahoma"/>
                <a:sym typeface="Tahoma"/>
              </a:defRPr>
            </a:pPr>
            <a:r>
              <a:t>70 lakh suffer from asthma in Bangladesh – </a:t>
            </a:r>
            <a:r>
              <a:rPr>
                <a:solidFill>
                  <a:srgbClr val="5B5854">
                    <a:alpha val="25000"/>
                  </a:srgbClr>
                </a:solidFill>
              </a:rPr>
              <a:t>Dhaka Tribune, May 2014</a:t>
            </a:r>
            <a:endParaRPr>
              <a:solidFill>
                <a:srgbClr val="5B5854">
                  <a:alpha val="25000"/>
                </a:srgbClr>
              </a:solidFill>
            </a:endParaRPr>
          </a:p>
          <a:p>
            <a:pPr marL="368300" indent="-368300" algn="l" defTabSz="795527">
              <a:lnSpc>
                <a:spcPct val="120000"/>
              </a:lnSpc>
              <a:spcBef>
                <a:spcPts val="800"/>
              </a:spcBef>
              <a:buClr>
                <a:schemeClr val="accent5">
                  <a:satOff val="-10854"/>
                  <a:lumOff val="-10463"/>
                </a:schemeClr>
              </a:buClr>
              <a:buSzPct val="75000"/>
              <a:buChar char="•"/>
              <a:defRPr b="1" cap="all" sz="3045">
                <a:latin typeface="Tahoma"/>
                <a:ea typeface="Tahoma"/>
                <a:cs typeface="Tahoma"/>
                <a:sym typeface="Tahoma"/>
              </a:defRPr>
            </a:pPr>
            <a:r>
              <a:t>Respiratory diseases skyrocketing in Bangladesh – </a:t>
            </a:r>
            <a:r>
              <a:rPr>
                <a:solidFill>
                  <a:srgbClr val="5B5854">
                    <a:alpha val="25371"/>
                  </a:srgbClr>
                </a:solidFill>
              </a:rPr>
              <a:t>The Daily Star, April 2018</a:t>
            </a:r>
            <a:endParaRPr>
              <a:solidFill>
                <a:srgbClr val="5B5854">
                  <a:alpha val="25371"/>
                </a:srgbClr>
              </a:solidFill>
            </a:endParaRPr>
          </a:p>
          <a:p>
            <a:pPr marL="368300" indent="-368300" algn="l" defTabSz="795527">
              <a:lnSpc>
                <a:spcPct val="120000"/>
              </a:lnSpc>
              <a:spcBef>
                <a:spcPts val="800"/>
              </a:spcBef>
              <a:buClr>
                <a:schemeClr val="accent5">
                  <a:satOff val="-10854"/>
                  <a:lumOff val="-10463"/>
                </a:schemeClr>
              </a:buClr>
              <a:buSzPct val="75000"/>
              <a:buChar char="•"/>
              <a:defRPr b="1" cap="all" sz="3045">
                <a:latin typeface="Tahoma"/>
                <a:ea typeface="Tahoma"/>
                <a:cs typeface="Tahoma"/>
                <a:sym typeface="Tahoma"/>
              </a:defRPr>
            </a:pPr>
            <a:r>
              <a:t>2.34 lakh deaths in Bangladesh in 2015 linked to environmental pollution, of which 80,000 in urban areas – </a:t>
            </a:r>
            <a:r>
              <a:rPr>
                <a:solidFill>
                  <a:srgbClr val="5B5854">
                    <a:alpha val="25371"/>
                  </a:srgbClr>
                </a:solidFill>
              </a:rPr>
              <a:t>The Daily Star, September 2018</a:t>
            </a:r>
          </a:p>
        </p:txBody>
      </p:sp>
      <p:sp>
        <p:nvSpPr>
          <p:cNvPr id="165" name="PROBLEM STATEMENT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PROBLEM STATEMENT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9.DataStudio"/>
          <p:cNvSpPr txBox="1"/>
          <p:nvPr>
            <p:ph type="title" idx="4294967295"/>
          </p:nvPr>
        </p:nvSpPr>
        <p:spPr>
          <a:xfrm>
            <a:off x="1257300" y="5719653"/>
            <a:ext cx="21869400" cy="1787267"/>
          </a:xfrm>
          <a:prstGeom prst="rect">
            <a:avLst/>
          </a:prstGeom>
        </p:spPr>
        <p:txBody>
          <a:bodyPr/>
          <a:lstStyle>
            <a:lvl1pPr defTabSz="621791">
              <a:defRPr b="1" spc="220" sz="11039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9.DataStudio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021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DataStudioPrime.png" descr="DataStudioPri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-1"/>
            <a:ext cx="20574000" cy="13716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021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DataStudioPrime3.png" descr="DataStudioPrim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-1"/>
            <a:ext cx="20574000" cy="13716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021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DataStudioPrime2.png" descr="DataStudioPrim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0"/>
            <a:ext cx="20574000" cy="13716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HANK YOU"/>
          <p:cNvSpPr txBox="1"/>
          <p:nvPr/>
        </p:nvSpPr>
        <p:spPr>
          <a:xfrm>
            <a:off x="6484321" y="5657850"/>
            <a:ext cx="11415358" cy="282150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cap="all" i="1" spc="330" sz="165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T</a:t>
            </a:r>
            <a:r>
              <a:rPr spc="280" sz="14000"/>
              <a:t>HANK</a:t>
            </a:r>
            <a:r>
              <a:t> Y</a:t>
            </a:r>
            <a:r>
              <a:rPr spc="280" sz="14000"/>
              <a:t>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IVE…"/>
          <p:cNvSpPr txBox="1"/>
          <p:nvPr/>
        </p:nvSpPr>
        <p:spPr>
          <a:xfrm>
            <a:off x="814449" y="4051300"/>
            <a:ext cx="22755102" cy="561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 cap="all" spc="176" sz="8800">
                <a:latin typeface="Tahoma"/>
                <a:ea typeface="Tahoma"/>
                <a:cs typeface="Tahoma"/>
                <a:sym typeface="Tahoma"/>
              </a:defRPr>
            </a:pPr>
            <a:r>
              <a:t>OBJECTIVE</a:t>
            </a:r>
          </a:p>
          <a:p>
            <a:pPr>
              <a:defRPr b="1" cap="all" spc="176" sz="8800">
                <a:latin typeface="Tahoma"/>
                <a:ea typeface="Tahoma"/>
                <a:cs typeface="Tahoma"/>
                <a:sym typeface="Tahoma"/>
              </a:defRPr>
            </a:pPr>
          </a:p>
          <a:p>
            <a:pPr defTabSz="457200">
              <a:lnSpc>
                <a:spcPts val="8400"/>
              </a:lnSpc>
              <a:spcBef>
                <a:spcPts val="1200"/>
              </a:spcBef>
              <a:defRPr b="1" sz="5800">
                <a:latin typeface="Tahoma"/>
                <a:ea typeface="Tahoma"/>
                <a:cs typeface="Tahoma"/>
                <a:sym typeface="Tahoma"/>
              </a:defRPr>
            </a:pPr>
            <a:r>
              <a:t>To deliver a standalone pipeline designed to collect, process, archive, analyze and visualize atmospheric pollution data.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ORE ARCHITECTURE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CORE ARCHITECTURE</a:t>
            </a:r>
          </a:p>
        </p:txBody>
      </p:sp>
      <p:sp>
        <p:nvSpPr>
          <p:cNvPr id="170" name="Anti-Collision System is a closed loop feedback controller that aids autonomous UAV navigation through preemptive collision detection.…"/>
          <p:cNvSpPr txBox="1"/>
          <p:nvPr>
            <p:ph type="body" sz="half" idx="4294967295"/>
          </p:nvPr>
        </p:nvSpPr>
        <p:spPr>
          <a:xfrm>
            <a:off x="15240930" y="2415177"/>
            <a:ext cx="8311365" cy="10470057"/>
          </a:xfrm>
          <a:prstGeom prst="rect">
            <a:avLst/>
          </a:prstGeom>
        </p:spPr>
        <p:txBody>
          <a:bodyPr anchor="ctr"/>
          <a:lstStyle/>
          <a:p>
            <a:pPr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00000"/>
                </a:solidFill>
              </a:rPr>
              <a:t>Anti-Collision System</a:t>
            </a:r>
            <a:r>
              <a:t> is a closed loop feedback controller that aids autonomous UAV navigation through preemptive collision detection.</a:t>
            </a:r>
          </a:p>
          <a:p>
            <a:pPr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00000"/>
                </a:solidFill>
              </a:rPr>
              <a:t>Unmanned Aerial Vehicle Carrier Platform</a:t>
            </a:r>
            <a:r>
              <a:t> enables the Remote Sensor Array to collect data in a spatial paradigm. </a:t>
            </a:r>
          </a:p>
          <a:p>
            <a:pPr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00000"/>
                </a:solidFill>
              </a:rPr>
              <a:t>Power Management System</a:t>
            </a:r>
            <a:r>
              <a:t> is a polling architecture based closed loop feedback controller to monitor the voltage level of the Remote Sensor Array’s power source.</a:t>
            </a:r>
          </a:p>
        </p:txBody>
      </p:sp>
      <p:pic>
        <p:nvPicPr>
          <p:cNvPr id="171" name="A3.png" descr="A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00" y="5486400"/>
            <a:ext cx="13500100" cy="38777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ORE ARCHITECTURE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CORE ARCHITECTURE</a:t>
            </a:r>
          </a:p>
        </p:txBody>
      </p:sp>
      <p:sp>
        <p:nvSpPr>
          <p:cNvPr id="174" name="Remote Sensor Array is a suite of sensors that provides data collection capabilities to the  EnvironMetric system.…"/>
          <p:cNvSpPr txBox="1"/>
          <p:nvPr>
            <p:ph type="body" sz="half" idx="4294967295"/>
          </p:nvPr>
        </p:nvSpPr>
        <p:spPr>
          <a:xfrm>
            <a:off x="15297179" y="2921419"/>
            <a:ext cx="8299018" cy="10454457"/>
          </a:xfrm>
          <a:prstGeom prst="rect">
            <a:avLst/>
          </a:prstGeom>
        </p:spPr>
        <p:txBody>
          <a:bodyPr anchor="ctr"/>
          <a:lstStyle/>
          <a:p>
            <a:pPr marL="472440" indent="-472440" defTabSz="602361">
              <a:spcBef>
                <a:spcPts val="4400"/>
              </a:spcBef>
              <a:defRPr b="1" spc="65" sz="3255"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00000"/>
                </a:solidFill>
              </a:rPr>
              <a:t>Remote Sensor Array</a:t>
            </a:r>
            <a:r>
              <a:t> is a suite of sensors that provides data collection capabilities to the  EnvironMetric system.</a:t>
            </a:r>
          </a:p>
          <a:p>
            <a:pPr marL="472440" indent="-472440" defTabSz="602361">
              <a:spcBef>
                <a:spcPts val="4400"/>
              </a:spcBef>
              <a:defRPr b="1" spc="65" sz="3255"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00000"/>
                </a:solidFill>
              </a:rPr>
              <a:t>Command Center</a:t>
            </a:r>
            <a:r>
              <a:t> is a bi-directional interpreted command-based communication interface that connects the EnvironMetric’s frontend(Dashboard) and backend( Remote Sensor Array).</a:t>
            </a:r>
          </a:p>
          <a:p>
            <a:pPr marL="472440" indent="-472440" defTabSz="602361">
              <a:spcBef>
                <a:spcPts val="4400"/>
              </a:spcBef>
              <a:defRPr b="1" spc="65" sz="3255"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00000"/>
                </a:solidFill>
              </a:rPr>
              <a:t>Dashboard</a:t>
            </a:r>
            <a:r>
              <a:t> is the nerve center of the EnvironMetric system which uses an simple GUI to send command to the system, receive data from the Remote Sensor Array and visualize the data.</a:t>
            </a:r>
          </a:p>
        </p:txBody>
      </p:sp>
      <p:pic>
        <p:nvPicPr>
          <p:cNvPr id="175" name="A6.png" descr="A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700" y="5486400"/>
            <a:ext cx="13500100" cy="38777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RE ARCHITECTURE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CORE ARCHITECTURE</a:t>
            </a:r>
          </a:p>
        </p:txBody>
      </p:sp>
      <p:sp>
        <p:nvSpPr>
          <p:cNvPr id="178" name="PermaData, short for Permanent Data Storage, is a tensor based data archive interface currently implemented by using Google’s BigQuery Service.…"/>
          <p:cNvSpPr txBox="1"/>
          <p:nvPr>
            <p:ph type="body" sz="half" idx="4294967295"/>
          </p:nvPr>
        </p:nvSpPr>
        <p:spPr>
          <a:xfrm>
            <a:off x="15232800" y="2415177"/>
            <a:ext cx="8306971" cy="10470057"/>
          </a:xfrm>
          <a:prstGeom prst="rect">
            <a:avLst/>
          </a:prstGeom>
        </p:spPr>
        <p:txBody>
          <a:bodyPr anchor="ctr"/>
          <a:lstStyle/>
          <a:p>
            <a:pPr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00000"/>
                </a:solidFill>
              </a:rPr>
              <a:t>PermaData</a:t>
            </a:r>
            <a:r>
              <a:t>, short for Permanent Data Storage, is a tensor based data archive interface currently implemented by using Google’s BigQuery Service.</a:t>
            </a:r>
          </a:p>
          <a:p>
            <a:pPr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00000"/>
                </a:solidFill>
              </a:rPr>
              <a:t>Interpolation Engine</a:t>
            </a:r>
            <a:r>
              <a:t> is a universal function approximator implemented using a fully-connected feed-forward artificial neural network to convert discreet data points to continuous data.</a:t>
            </a:r>
          </a:p>
          <a:p>
            <a:pPr>
              <a:defRPr b="1" spc="70" sz="3500"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00000"/>
                </a:solidFill>
              </a:rPr>
              <a:t>DataStudio</a:t>
            </a:r>
            <a:r>
              <a:t> is a macro level data visualisation tool currently implemented by using Google’s DataStudio Service</a:t>
            </a:r>
          </a:p>
        </p:txBody>
      </p:sp>
      <p:pic>
        <p:nvPicPr>
          <p:cNvPr id="179" name="A9.png" descr="A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700" y="5486400"/>
            <a:ext cx="13500100" cy="38709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1. Anti-Collision System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1. Anti-Collision System</a:t>
            </a:r>
          </a:p>
        </p:txBody>
      </p:sp>
      <p:sp>
        <p:nvSpPr>
          <p:cNvPr id="182" name="Uses the Intel D435i stereoscopic camera.…"/>
          <p:cNvSpPr txBox="1"/>
          <p:nvPr>
            <p:ph type="body" idx="4294967295"/>
          </p:nvPr>
        </p:nvSpPr>
        <p:spPr>
          <a:xfrm>
            <a:off x="886963" y="6761451"/>
            <a:ext cx="22610075" cy="6123783"/>
          </a:xfrm>
          <a:prstGeom prst="rect">
            <a:avLst/>
          </a:prstGeom>
        </p:spPr>
        <p:txBody>
          <a:bodyPr anchor="ctr"/>
          <a:lstStyle/>
          <a:p>
            <a:pPr marL="393700" indent="-393700" defTabSz="425195">
              <a:lnSpc>
                <a:spcPct val="107916"/>
              </a:lnSpc>
              <a:spcBef>
                <a:spcPts val="700"/>
              </a:spcBef>
              <a:defRPr b="1" spc="0" sz="3255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uFill>
                  <a:solidFill>
                    <a:srgbClr val="FF0000"/>
                  </a:solidFill>
                </a:uFill>
              </a:rPr>
              <a:t>Uses the Intel D435i stereoscopic camera.</a:t>
            </a:r>
            <a:endParaRPr>
              <a:uFill>
                <a:solidFill>
                  <a:srgbClr val="FF0000"/>
                </a:solidFill>
              </a:uFill>
            </a:endParaRPr>
          </a:p>
          <a:p>
            <a:pPr marL="393700" indent="-393700" defTabSz="425195">
              <a:lnSpc>
                <a:spcPct val="107916"/>
              </a:lnSpc>
              <a:spcBef>
                <a:spcPts val="700"/>
              </a:spcBef>
              <a:defRPr b="1" spc="0" sz="3255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>
              <a:uFill>
                <a:solidFill>
                  <a:srgbClr val="FF0000"/>
                </a:solidFill>
              </a:uFill>
            </a:endParaRPr>
          </a:p>
          <a:p>
            <a:pPr marL="393700" indent="-393700" defTabSz="425195">
              <a:lnSpc>
                <a:spcPct val="107916"/>
              </a:lnSpc>
              <a:spcBef>
                <a:spcPts val="700"/>
              </a:spcBef>
              <a:defRPr spc="0" sz="3255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 b="1">
                <a:uFill>
                  <a:solidFill>
                    <a:srgbClr val="FF0000"/>
                  </a:solidFill>
                </a:uFill>
              </a:rPr>
              <a:t>Uses a CUDA accelerated version of the SLIC algorithm to segment &amp; identify objects.</a:t>
            </a:r>
            <a:endParaRPr b="1">
              <a:uFill>
                <a:solidFill>
                  <a:srgbClr val="FF0000"/>
                </a:solidFill>
              </a:uFill>
            </a:endParaRPr>
          </a:p>
          <a:p>
            <a:pPr marL="393700" indent="-393700" defTabSz="425195">
              <a:lnSpc>
                <a:spcPct val="107916"/>
              </a:lnSpc>
              <a:spcBef>
                <a:spcPts val="700"/>
              </a:spcBef>
              <a:defRPr spc="0" sz="3255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b="1">
              <a:uFill>
                <a:solidFill>
                  <a:srgbClr val="FF0000"/>
                </a:solidFill>
              </a:uFill>
            </a:endParaRPr>
          </a:p>
          <a:p>
            <a:pPr marL="393700" indent="-393700" defTabSz="425195">
              <a:lnSpc>
                <a:spcPct val="107916"/>
              </a:lnSpc>
              <a:spcBef>
                <a:spcPts val="700"/>
              </a:spcBef>
              <a:defRPr spc="0" sz="3255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 b="1">
                <a:uFill>
                  <a:solidFill>
                    <a:srgbClr val="FF0000"/>
                  </a:solidFill>
                </a:uFill>
              </a:rPr>
              <a:t>The segmented image is used as a mask to isolate objects of interest.</a:t>
            </a:r>
            <a:endParaRPr b="1">
              <a:uFill>
                <a:solidFill>
                  <a:srgbClr val="FF0000"/>
                </a:solidFill>
              </a:uFill>
            </a:endParaRPr>
          </a:p>
          <a:p>
            <a:pPr marL="393700" indent="-393700" defTabSz="425195">
              <a:lnSpc>
                <a:spcPct val="107916"/>
              </a:lnSpc>
              <a:spcBef>
                <a:spcPts val="700"/>
              </a:spcBef>
              <a:defRPr spc="0" sz="3255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b="1">
              <a:uFill>
                <a:solidFill>
                  <a:srgbClr val="FF0000"/>
                </a:solidFill>
              </a:uFill>
            </a:endParaRPr>
          </a:p>
          <a:p>
            <a:pPr marL="393700" indent="-393700" defTabSz="425195">
              <a:lnSpc>
                <a:spcPct val="107916"/>
              </a:lnSpc>
              <a:spcBef>
                <a:spcPts val="700"/>
              </a:spcBef>
              <a:defRPr spc="0" sz="3255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 b="1">
                <a:uFill>
                  <a:solidFill>
                    <a:srgbClr val="FF0000"/>
                  </a:solidFill>
                </a:uFill>
              </a:rPr>
              <a:t>A combination of perspective geometry and threshold-based filtering is used to predict possible collisions.</a:t>
            </a:r>
            <a:endParaRPr b="1">
              <a:uFill>
                <a:solidFill>
                  <a:srgbClr val="FF0000"/>
                </a:solidFill>
              </a:uFill>
            </a:endParaRPr>
          </a:p>
          <a:p>
            <a:pPr marL="393700" indent="-393700" defTabSz="425195">
              <a:lnSpc>
                <a:spcPct val="107916"/>
              </a:lnSpc>
              <a:spcBef>
                <a:spcPts val="700"/>
              </a:spcBef>
              <a:defRPr spc="0" sz="3255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endParaRPr b="1">
              <a:uFill>
                <a:solidFill>
                  <a:srgbClr val="FF0000"/>
                </a:solidFill>
              </a:uFill>
            </a:endParaRPr>
          </a:p>
          <a:p>
            <a:pPr marL="393700" indent="-393700" defTabSz="425195">
              <a:lnSpc>
                <a:spcPct val="107916"/>
              </a:lnSpc>
              <a:spcBef>
                <a:spcPts val="700"/>
              </a:spcBef>
              <a:defRPr spc="0" sz="3255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 </a:t>
            </a:r>
            <a:r>
              <a:rPr b="1">
                <a:uFill>
                  <a:solidFill>
                    <a:srgbClr val="FF0000"/>
                  </a:solidFill>
                </a:uFill>
              </a:rPr>
              <a:t>Control signals are transmitted to the UAV’s flight controller through its telemetry channel</a:t>
            </a:r>
          </a:p>
        </p:txBody>
      </p:sp>
      <p:pic>
        <p:nvPicPr>
          <p:cNvPr id="183" name="ACS.png" descr="AC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063" y="2905002"/>
            <a:ext cx="14159874" cy="35302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2504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2. UAV Carrier Platform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2. UAV Carrier Platform</a:t>
            </a:r>
          </a:p>
        </p:txBody>
      </p:sp>
      <p:sp>
        <p:nvSpPr>
          <p:cNvPr id="186" name="Allows RSA to collect data in a spatial paradigm.…"/>
          <p:cNvSpPr txBox="1"/>
          <p:nvPr>
            <p:ph type="body" idx="4294967295"/>
          </p:nvPr>
        </p:nvSpPr>
        <p:spPr>
          <a:xfrm>
            <a:off x="9776084" y="2415177"/>
            <a:ext cx="13807413" cy="10470057"/>
          </a:xfrm>
          <a:prstGeom prst="rect">
            <a:avLst/>
          </a:prstGeom>
        </p:spPr>
        <p:txBody>
          <a:bodyPr anchor="ctr"/>
          <a:lstStyle/>
          <a:p>
            <a:pPr marL="414866" indent="-414866" defTabSz="634745">
              <a:spcBef>
                <a:spcPts val="4700"/>
              </a:spcBef>
              <a:defRPr b="1" spc="68" sz="3430">
                <a:latin typeface="Tahoma"/>
                <a:ea typeface="Tahoma"/>
                <a:cs typeface="Tahoma"/>
                <a:sym typeface="Tahoma"/>
              </a:defRPr>
            </a:pPr>
            <a:r>
              <a:t>Allows RSA to collect data in a spatial paradigm.</a:t>
            </a:r>
          </a:p>
          <a:p>
            <a:pPr marL="414866" indent="-414866" defTabSz="634745">
              <a:spcBef>
                <a:spcPts val="4700"/>
              </a:spcBef>
              <a:defRPr b="1" spc="68" sz="3430"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14866" indent="-414866" defTabSz="448055">
              <a:lnSpc>
                <a:spcPct val="107916"/>
              </a:lnSpc>
              <a:spcBef>
                <a:spcPts val="700"/>
              </a:spcBef>
              <a:defRPr b="1" spc="0" sz="343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Uses a 1000 class hexacopter frame as its chassis.</a:t>
            </a:r>
          </a:p>
          <a:p>
            <a:pPr marL="414866" indent="-414866" defTabSz="448055">
              <a:lnSpc>
                <a:spcPct val="107916"/>
              </a:lnSpc>
              <a:spcBef>
                <a:spcPts val="700"/>
              </a:spcBef>
              <a:defRPr b="1" spc="0" sz="343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14866" indent="-414866" defTabSz="448055">
              <a:lnSpc>
                <a:spcPct val="107916"/>
              </a:lnSpc>
              <a:spcBef>
                <a:spcPts val="700"/>
              </a:spcBef>
              <a:defRPr b="1" spc="0" sz="343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Uses six 5008 340KV brushless motors to provide thrust &amp; a 6S1P 16Ah LiPo battery to power them through six 40A ESC.</a:t>
            </a:r>
          </a:p>
          <a:p>
            <a:pPr marL="414866" indent="-414866" defTabSz="448055">
              <a:lnSpc>
                <a:spcPct val="107916"/>
              </a:lnSpc>
              <a:spcBef>
                <a:spcPts val="700"/>
              </a:spcBef>
              <a:defRPr b="1" spc="0" sz="343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14866" indent="-414866" defTabSz="448055">
              <a:lnSpc>
                <a:spcPct val="107916"/>
              </a:lnSpc>
              <a:spcBef>
                <a:spcPts val="700"/>
              </a:spcBef>
              <a:defRPr b="1" spc="0" sz="343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 Uses a Raspberry Pi 3B+ with a Navio2 HAT running the ArduPilot stack as its flight controller. </a:t>
            </a:r>
          </a:p>
          <a:p>
            <a:pPr marL="414866" indent="-414866" defTabSz="448055">
              <a:lnSpc>
                <a:spcPct val="107916"/>
              </a:lnSpc>
              <a:spcBef>
                <a:spcPts val="700"/>
              </a:spcBef>
              <a:defRPr b="1" spc="0" sz="343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14866" indent="-414866" defTabSz="448055">
              <a:lnSpc>
                <a:spcPct val="107916"/>
              </a:lnSpc>
              <a:spcBef>
                <a:spcPts val="700"/>
              </a:spcBef>
              <a:defRPr b="1" spc="0" sz="343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Autonomous &amp; Telemetry communication uses the MAVLink protocol.</a:t>
            </a:r>
          </a:p>
          <a:p>
            <a:pPr marL="414866" indent="-414866" defTabSz="448055">
              <a:lnSpc>
                <a:spcPct val="107916"/>
              </a:lnSpc>
              <a:spcBef>
                <a:spcPts val="700"/>
              </a:spcBef>
              <a:defRPr b="1" spc="0" sz="343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414866" indent="-414866" defTabSz="448055">
              <a:lnSpc>
                <a:spcPct val="107916"/>
              </a:lnSpc>
              <a:spcBef>
                <a:spcPts val="700"/>
              </a:spcBef>
              <a:defRPr b="1" spc="0" sz="343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 A 2.4GHz 16-channel radio system is used for manual control.</a:t>
            </a:r>
          </a:p>
        </p:txBody>
      </p:sp>
      <p:pic>
        <p:nvPicPr>
          <p:cNvPr id="187" name="UAV CP.png" descr="UAV C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3865" y="3070973"/>
            <a:ext cx="6115786" cy="91584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2504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3. Power Management System"/>
          <p:cNvSpPr txBox="1"/>
          <p:nvPr>
            <p:ph type="title" idx="4294967295"/>
          </p:nvPr>
        </p:nvSpPr>
        <p:spPr>
          <a:xfrm>
            <a:off x="1257300" y="797853"/>
            <a:ext cx="21869400" cy="1787267"/>
          </a:xfrm>
          <a:prstGeom prst="rect">
            <a:avLst/>
          </a:prstGeom>
        </p:spPr>
        <p:txBody>
          <a:bodyPr/>
          <a:lstStyle>
            <a:lvl1pPr>
              <a:defRPr b="1" spc="176" sz="8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3. Power Management System</a:t>
            </a:r>
          </a:p>
        </p:txBody>
      </p:sp>
      <p:sp>
        <p:nvSpPr>
          <p:cNvPr id="190" name="Probes the INA219 at a frequency of ~1kHz to measure the voltage.…"/>
          <p:cNvSpPr txBox="1"/>
          <p:nvPr>
            <p:ph type="body" sz="half" idx="4294967295"/>
          </p:nvPr>
        </p:nvSpPr>
        <p:spPr>
          <a:xfrm>
            <a:off x="14832793" y="2415177"/>
            <a:ext cx="8694454" cy="10470057"/>
          </a:xfrm>
          <a:prstGeom prst="rect">
            <a:avLst/>
          </a:prstGeom>
        </p:spPr>
        <p:txBody>
          <a:bodyPr anchor="ctr"/>
          <a:lstStyle/>
          <a:p>
            <a:pPr marL="387047" indent="-387047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Probes the INA219 at a frequency of ~1kHz to measure the voltage.</a:t>
            </a:r>
          </a:p>
          <a:p>
            <a:pPr marL="387047" indent="-387047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387047" indent="-387047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The noise in the measurement interferes with the comparison operations of ATMega4809 microcontroller.</a:t>
            </a:r>
          </a:p>
          <a:p>
            <a:pPr marL="387047" indent="-387047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387047" indent="-387047" defTabSz="457200">
              <a:lnSpc>
                <a:spcPct val="107916"/>
              </a:lnSpc>
              <a:spcBef>
                <a:spcPts val="800"/>
              </a:spcBef>
              <a:defRPr b="1" spc="0" sz="35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t>A</a:t>
            </a:r>
            <a:r>
              <a:t> combination of Linear Kalman Filter &amp; Complementary Filter is used attenuate the noise.</a:t>
            </a:r>
          </a:p>
        </p:txBody>
      </p:sp>
      <p:pic>
        <p:nvPicPr>
          <p:cNvPr id="191" name="PMS.png" descr="P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44" y="3965496"/>
            <a:ext cx="13418014" cy="66699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2504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